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144000"/>
  <p:embeddedFontLst>
    <p:embeddedFont>
      <p:font typeface="Montserrat"/>
      <p:regular r:id="rId37"/>
      <p:bold r:id="rId38"/>
      <p:italic r:id="rId39"/>
      <p:boldItalic r:id="rId40"/>
    </p:embeddedFont>
    <p:embeddedFont>
      <p:font typeface="Montserrat Ligh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jLUFRqxazDCZgOYecL4ubPZ+hk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Light-bold.fntdata"/><Relationship Id="rId41" Type="http://schemas.openxmlformats.org/officeDocument/2006/relationships/font" Target="fonts/MontserratLigh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Ligh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Ligh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7" name="Google Shape;51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8" name="Google Shape;5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6" name="Google Shape;54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9" name="Google Shape;55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1" name="Google Shape;57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3" name="Google Shape;58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4" name="Google Shape;60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6" name="Google Shape;6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4" name="Google Shape;64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3" name="Google Shape;42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2" name="Google Shape;6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0" name="Google Shape;6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8" name="Google Shape;66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6" name="Google Shape;67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3" name="Google Shape;68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2" name="Google Shape;70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1" name="Google Shape;71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2" name="Google Shape;72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0" name="Google Shape;74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W państwa szkole zawisną plakaty z kodem szkoły i nazwiskami osób pełniących rolę interwenta </a:t>
            </a:r>
            <a:endParaRPr/>
          </a:p>
        </p:txBody>
      </p:sp>
      <p:sp>
        <p:nvSpPr>
          <p:cNvPr id="762" name="Google Shape;76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9" name="Google Shape;42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0" name="Google Shape;43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0" name="Google Shape;77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86" name="Google Shape;78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0" name="Google Shape;44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4" name="Google Shape;4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1" name="Google Shape;47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8" name="Google Shape;48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4" name="Google Shape;49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0" name="Google Shape;51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7" name="Google Shape;17;p33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" name="Google Shape;18;p3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4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66" name="Google Shape;6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4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4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4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44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1" name="Google Shape;71;p44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44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6" name="Google Shape;76;p4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6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46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46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6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3" name="Google Shape;83;p46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4" name="Google Shape;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46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7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4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9" name="Google Shape;89;p4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0" name="Google Shape;90;p4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ez naglowka">
  <p:cSld name="1_Bez naglowk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9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4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5" name="Google Shape;95;p4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6" name="Google Shape;96;p4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50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50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0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5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3" name="Google Shape;103;p5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4" name="Google Shape;104;p5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5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• Basic text slide 2 columns with image (14 pt)">
  <p:cSld name="1_• Basic text slide 2 columns with image (14 pt)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1"/>
          <p:cNvSpPr/>
          <p:nvPr>
            <p:ph idx="2" type="pic"/>
          </p:nvPr>
        </p:nvSpPr>
        <p:spPr>
          <a:xfrm>
            <a:off x="6400800" y="1126273"/>
            <a:ext cx="5395200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51"/>
          <p:cNvSpPr txBox="1"/>
          <p:nvPr>
            <p:ph idx="1" type="body"/>
          </p:nvPr>
        </p:nvSpPr>
        <p:spPr>
          <a:xfrm>
            <a:off x="400800" y="1126273"/>
            <a:ext cx="53952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5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0" name="Google Shape;110;p5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1" name="Google Shape;111;p5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ntencja" showMasterSp="0">
  <p:cSld name="Sentencja">
    <p:bg>
      <p:bgPr>
        <a:solidFill>
          <a:schemeClr val="dk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2"/>
          <p:cNvGrpSpPr/>
          <p:nvPr/>
        </p:nvGrpSpPr>
        <p:grpSpPr>
          <a:xfrm rot="-2700000">
            <a:off x="2627529" y="2020806"/>
            <a:ext cx="6315520" cy="2554214"/>
            <a:chOff x="2417837" y="1919616"/>
            <a:chExt cx="6776033" cy="2740462"/>
          </a:xfrm>
        </p:grpSpPr>
        <p:sp>
          <p:nvSpPr>
            <p:cNvPr id="114" name="Google Shape;114;p52"/>
            <p:cNvSpPr/>
            <p:nvPr/>
          </p:nvSpPr>
          <p:spPr>
            <a:xfrm>
              <a:off x="6453408" y="1919616"/>
              <a:ext cx="2740462" cy="274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2"/>
            <p:cNvSpPr/>
            <p:nvPr/>
          </p:nvSpPr>
          <p:spPr>
            <a:xfrm>
              <a:off x="2417837" y="1919616"/>
              <a:ext cx="2740462" cy="2740462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raz zawierający jasne, rysunek&#10;&#10;Opis wygenerowany automatycznie" id="116" name="Google Shape;11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77969" y="730758"/>
            <a:ext cx="5245246" cy="5003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2"/>
          <p:cNvSpPr txBox="1"/>
          <p:nvPr>
            <p:ph idx="1" type="body"/>
          </p:nvPr>
        </p:nvSpPr>
        <p:spPr>
          <a:xfrm>
            <a:off x="3540125" y="1071563"/>
            <a:ext cx="4490328" cy="4262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52"/>
          <p:cNvSpPr txBox="1"/>
          <p:nvPr>
            <p:ph idx="2" type="body"/>
          </p:nvPr>
        </p:nvSpPr>
        <p:spPr>
          <a:xfrm>
            <a:off x="8921214" y="5159828"/>
            <a:ext cx="2651125" cy="1006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i zawartość">
  <p:cSld name="1_Tytuł i zawartość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22" name="Google Shape;122;p5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rodtytul ze zdjeciem" showMasterSp="0">
  <p:cSld name="Srod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5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55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5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5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5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0" name="Google Shape;130;p5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6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56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56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6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5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8" name="Google Shape;138;p5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" name="Google Shape;139;p5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5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7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57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5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5" name="Google Shape;145;p5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" name="Google Shape;146;p5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8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58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5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1" name="Google Shape;151;p5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" name="Google Shape;152;p5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9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59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5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7" name="Google Shape;157;p5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8" name="Google Shape;158;p5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0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0"/>
          <p:cNvSpPr txBox="1"/>
          <p:nvPr>
            <p:ph type="title"/>
          </p:nvPr>
        </p:nvSpPr>
        <p:spPr>
          <a:xfrm>
            <a:off x="396001" y="1126273"/>
            <a:ext cx="53761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0"/>
          <p:cNvSpPr txBox="1"/>
          <p:nvPr>
            <p:ph idx="1" type="body"/>
          </p:nvPr>
        </p:nvSpPr>
        <p:spPr>
          <a:xfrm>
            <a:off x="396000" y="1661532"/>
            <a:ext cx="5376147" cy="4567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60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6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65" name="Google Shape;165;p6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66" name="Google Shape;166;p6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4">
  <p:cSld name="Autorzy projektu_4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/>
          <p:nvPr/>
        </p:nvSpPr>
        <p:spPr>
          <a:xfrm>
            <a:off x="0" y="1609725"/>
            <a:ext cx="12192000" cy="52482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1"/>
          <p:cNvSpPr/>
          <p:nvPr>
            <p:ph idx="2" type="pic"/>
          </p:nvPr>
        </p:nvSpPr>
        <p:spPr>
          <a:xfrm>
            <a:off x="3758329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0" name="Google Shape;170;p61"/>
          <p:cNvSpPr txBox="1"/>
          <p:nvPr>
            <p:ph idx="1" type="body"/>
          </p:nvPr>
        </p:nvSpPr>
        <p:spPr>
          <a:xfrm>
            <a:off x="3609978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61"/>
          <p:cNvSpPr txBox="1"/>
          <p:nvPr>
            <p:ph idx="3" type="body"/>
          </p:nvPr>
        </p:nvSpPr>
        <p:spPr>
          <a:xfrm>
            <a:off x="3609978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61"/>
          <p:cNvSpPr txBox="1"/>
          <p:nvPr>
            <p:ph idx="4" type="body"/>
          </p:nvPr>
        </p:nvSpPr>
        <p:spPr>
          <a:xfrm>
            <a:off x="3609978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3" name="Google Shape;173;p61"/>
          <p:cNvCxnSpPr/>
          <p:nvPr/>
        </p:nvCxnSpPr>
        <p:spPr>
          <a:xfrm>
            <a:off x="3609978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61"/>
          <p:cNvSpPr/>
          <p:nvPr>
            <p:ph idx="5" type="pic"/>
          </p:nvPr>
        </p:nvSpPr>
        <p:spPr>
          <a:xfrm>
            <a:off x="6471522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5" name="Google Shape;175;p61"/>
          <p:cNvSpPr txBox="1"/>
          <p:nvPr>
            <p:ph idx="6" type="body"/>
          </p:nvPr>
        </p:nvSpPr>
        <p:spPr>
          <a:xfrm>
            <a:off x="6323171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61"/>
          <p:cNvSpPr txBox="1"/>
          <p:nvPr>
            <p:ph idx="7" type="body"/>
          </p:nvPr>
        </p:nvSpPr>
        <p:spPr>
          <a:xfrm>
            <a:off x="6323171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61"/>
          <p:cNvSpPr txBox="1"/>
          <p:nvPr>
            <p:ph idx="8" type="body"/>
          </p:nvPr>
        </p:nvSpPr>
        <p:spPr>
          <a:xfrm>
            <a:off x="6323171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8" name="Google Shape;178;p61"/>
          <p:cNvCxnSpPr/>
          <p:nvPr/>
        </p:nvCxnSpPr>
        <p:spPr>
          <a:xfrm>
            <a:off x="6323171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61"/>
          <p:cNvSpPr/>
          <p:nvPr>
            <p:ph idx="9" type="pic"/>
          </p:nvPr>
        </p:nvSpPr>
        <p:spPr>
          <a:xfrm>
            <a:off x="9179244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80" name="Google Shape;180;p61"/>
          <p:cNvSpPr txBox="1"/>
          <p:nvPr>
            <p:ph idx="13" type="body"/>
          </p:nvPr>
        </p:nvSpPr>
        <p:spPr>
          <a:xfrm>
            <a:off x="9030893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61"/>
          <p:cNvSpPr txBox="1"/>
          <p:nvPr>
            <p:ph idx="14" type="body"/>
          </p:nvPr>
        </p:nvSpPr>
        <p:spPr>
          <a:xfrm>
            <a:off x="9030893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61"/>
          <p:cNvSpPr txBox="1"/>
          <p:nvPr>
            <p:ph idx="15" type="body"/>
          </p:nvPr>
        </p:nvSpPr>
        <p:spPr>
          <a:xfrm>
            <a:off x="9030893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83" name="Google Shape;183;p61"/>
          <p:cNvCxnSpPr/>
          <p:nvPr/>
        </p:nvCxnSpPr>
        <p:spPr>
          <a:xfrm>
            <a:off x="9030893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61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87" name="Google Shape;187;p6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61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61"/>
          <p:cNvSpPr/>
          <p:nvPr>
            <p:ph idx="16" type="pic"/>
          </p:nvPr>
        </p:nvSpPr>
        <p:spPr>
          <a:xfrm>
            <a:off x="1045136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90" name="Google Shape;190;p61"/>
          <p:cNvSpPr txBox="1"/>
          <p:nvPr>
            <p:ph idx="17" type="body"/>
          </p:nvPr>
        </p:nvSpPr>
        <p:spPr>
          <a:xfrm>
            <a:off x="896785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61"/>
          <p:cNvSpPr txBox="1"/>
          <p:nvPr>
            <p:ph idx="18" type="body"/>
          </p:nvPr>
        </p:nvSpPr>
        <p:spPr>
          <a:xfrm>
            <a:off x="896785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61"/>
          <p:cNvSpPr txBox="1"/>
          <p:nvPr>
            <p:ph idx="19" type="body"/>
          </p:nvPr>
        </p:nvSpPr>
        <p:spPr>
          <a:xfrm>
            <a:off x="896785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93" name="Google Shape;193;p61"/>
          <p:cNvCxnSpPr/>
          <p:nvPr/>
        </p:nvCxnSpPr>
        <p:spPr>
          <a:xfrm>
            <a:off x="896785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p6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2"/>
          <p:cNvSpPr txBox="1"/>
          <p:nvPr>
            <p:ph type="ctrTitle"/>
          </p:nvPr>
        </p:nvSpPr>
        <p:spPr>
          <a:xfrm>
            <a:off x="1392524" y="1528175"/>
            <a:ext cx="90042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62"/>
          <p:cNvSpPr txBox="1"/>
          <p:nvPr>
            <p:ph idx="1" type="subTitle"/>
          </p:nvPr>
        </p:nvSpPr>
        <p:spPr>
          <a:xfrm>
            <a:off x="1392524" y="3668213"/>
            <a:ext cx="9004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0" name="Google Shape;200;p6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1" name="Google Shape;201;p6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63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3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6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63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2_Tytuł i zawartość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6" name="Google Shape;26;p3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5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8" name="Google Shape;208;p6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9" name="Google Shape;209;p6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64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6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64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1" name="Google Shape;221;p4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2" name="Google Shape;222;p4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43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4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43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kład niestandardowy">
  <p:cSld name="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5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65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65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65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5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32" name="Google Shape;232;p65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65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36" name="Google Shape;236;p6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66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6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66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6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43" name="Google Shape;243;p6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47" name="Google Shape;247;p69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8" name="Google Shape;248;p6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1_Tytuł i zawartość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0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7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7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53" name="Google Shape;253;p7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70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256" name="Google Shape;25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60" name="Google Shape;260;p7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61" name="Google Shape;261;p7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2" name="Google Shape;262;p72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2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7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72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0" name="Google Shape;30;p3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36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3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268" name="Google Shape;26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73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73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3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73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73" name="Google Shape;273;p73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4" name="Google Shape;274;p73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77" name="Google Shape;277;p7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7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5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75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75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75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75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85" name="Google Shape;285;p75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6" name="Google Shape;28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75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6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7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91" name="Google Shape;291;p7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2" name="Google Shape;292;p7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7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95" name="Google Shape;295;p77"/>
          <p:cNvSpPr txBox="1"/>
          <p:nvPr>
            <p:ph type="title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77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7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98" name="Google Shape;298;p7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9" name="Google Shape;299;p7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8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78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p78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7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05" name="Google Shape;305;p7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7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78"/>
          <p:cNvSpPr txBox="1"/>
          <p:nvPr>
            <p:ph idx="3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9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79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Google Shape;311;p79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79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7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14" name="Google Shape;314;p7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5" name="Google Shape;315;p7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6" name="Google Shape;316;p7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0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80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8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1" name="Google Shape;321;p8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2" name="Google Shape;322;p8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1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81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8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7" name="Google Shape;327;p8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8" name="Google Shape;328;p8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2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82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8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33" name="Google Shape;333;p8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34" name="Google Shape;334;p8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3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3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3"/>
          <p:cNvSpPr txBox="1"/>
          <p:nvPr>
            <p:ph idx="1" type="body"/>
          </p:nvPr>
        </p:nvSpPr>
        <p:spPr>
          <a:xfrm>
            <a:off x="396000" y="1433513"/>
            <a:ext cx="5376147" cy="4795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83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8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40" name="Google Shape;340;p8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1" name="Google Shape;341;p8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p8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3">
  <p:cSld name="Autorzy projektu_3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4"/>
          <p:cNvSpPr/>
          <p:nvPr/>
        </p:nvSpPr>
        <p:spPr>
          <a:xfrm>
            <a:off x="3105150" y="0"/>
            <a:ext cx="908685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84"/>
          <p:cNvSpPr/>
          <p:nvPr>
            <p:ph idx="2" type="pic"/>
          </p:nvPr>
        </p:nvSpPr>
        <p:spPr>
          <a:xfrm>
            <a:off x="3758329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46" name="Google Shape;346;p84"/>
          <p:cNvSpPr txBox="1"/>
          <p:nvPr>
            <p:ph idx="1" type="body"/>
          </p:nvPr>
        </p:nvSpPr>
        <p:spPr>
          <a:xfrm>
            <a:off x="3609978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84"/>
          <p:cNvSpPr txBox="1"/>
          <p:nvPr>
            <p:ph idx="3" type="body"/>
          </p:nvPr>
        </p:nvSpPr>
        <p:spPr>
          <a:xfrm>
            <a:off x="3609978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84"/>
          <p:cNvSpPr txBox="1"/>
          <p:nvPr>
            <p:ph idx="4" type="body"/>
          </p:nvPr>
        </p:nvSpPr>
        <p:spPr>
          <a:xfrm>
            <a:off x="3609978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49" name="Google Shape;349;p84"/>
          <p:cNvCxnSpPr/>
          <p:nvPr/>
        </p:nvCxnSpPr>
        <p:spPr>
          <a:xfrm>
            <a:off x="3609978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p84"/>
          <p:cNvSpPr/>
          <p:nvPr>
            <p:ph idx="5" type="pic"/>
          </p:nvPr>
        </p:nvSpPr>
        <p:spPr>
          <a:xfrm>
            <a:off x="6471522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51" name="Google Shape;351;p84"/>
          <p:cNvSpPr txBox="1"/>
          <p:nvPr>
            <p:ph idx="6" type="body"/>
          </p:nvPr>
        </p:nvSpPr>
        <p:spPr>
          <a:xfrm>
            <a:off x="6323171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84"/>
          <p:cNvSpPr txBox="1"/>
          <p:nvPr>
            <p:ph idx="7" type="body"/>
          </p:nvPr>
        </p:nvSpPr>
        <p:spPr>
          <a:xfrm>
            <a:off x="6323171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84"/>
          <p:cNvSpPr txBox="1"/>
          <p:nvPr>
            <p:ph idx="8" type="body"/>
          </p:nvPr>
        </p:nvSpPr>
        <p:spPr>
          <a:xfrm>
            <a:off x="6323171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54" name="Google Shape;354;p84"/>
          <p:cNvCxnSpPr/>
          <p:nvPr/>
        </p:nvCxnSpPr>
        <p:spPr>
          <a:xfrm>
            <a:off x="6323171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5" name="Google Shape;355;p84"/>
          <p:cNvSpPr/>
          <p:nvPr>
            <p:ph idx="9" type="pic"/>
          </p:nvPr>
        </p:nvSpPr>
        <p:spPr>
          <a:xfrm>
            <a:off x="9179244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56" name="Google Shape;356;p84"/>
          <p:cNvSpPr txBox="1"/>
          <p:nvPr>
            <p:ph idx="13" type="body"/>
          </p:nvPr>
        </p:nvSpPr>
        <p:spPr>
          <a:xfrm>
            <a:off x="9030893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84"/>
          <p:cNvSpPr txBox="1"/>
          <p:nvPr>
            <p:ph idx="14" type="body"/>
          </p:nvPr>
        </p:nvSpPr>
        <p:spPr>
          <a:xfrm>
            <a:off x="9030893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84"/>
          <p:cNvSpPr txBox="1"/>
          <p:nvPr>
            <p:ph idx="15" type="body"/>
          </p:nvPr>
        </p:nvSpPr>
        <p:spPr>
          <a:xfrm>
            <a:off x="9030893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59" name="Google Shape;359;p84"/>
          <p:cNvCxnSpPr/>
          <p:nvPr/>
        </p:nvCxnSpPr>
        <p:spPr>
          <a:xfrm>
            <a:off x="9030893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0" name="Google Shape;360;p84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84"/>
          <p:cNvSpPr txBox="1"/>
          <p:nvPr>
            <p:ph idx="16" type="body"/>
          </p:nvPr>
        </p:nvSpPr>
        <p:spPr>
          <a:xfrm>
            <a:off x="395986" y="1931834"/>
            <a:ext cx="2370310" cy="42973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84"/>
          <p:cNvSpPr txBox="1"/>
          <p:nvPr>
            <p:ph idx="17" type="body"/>
          </p:nvPr>
        </p:nvSpPr>
        <p:spPr>
          <a:xfrm>
            <a:off x="396000" y="1488403"/>
            <a:ext cx="2370295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3" name="Google Shape;363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8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365" name="Google Shape;365;p8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6" name="Google Shape;366;p84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8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85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85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8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85"/>
          <p:cNvSpPr txBox="1"/>
          <p:nvPr>
            <p:ph idx="3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8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74" name="Google Shape;374;p8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5" name="Google Shape;375;p8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6" name="Google Shape;376;p8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6"/>
          <p:cNvSpPr txBox="1"/>
          <p:nvPr>
            <p:ph type="ctrTitle"/>
          </p:nvPr>
        </p:nvSpPr>
        <p:spPr>
          <a:xfrm>
            <a:off x="1392525" y="1528175"/>
            <a:ext cx="9004127" cy="19817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3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86"/>
          <p:cNvSpPr txBox="1"/>
          <p:nvPr>
            <p:ph idx="1" type="subTitle"/>
          </p:nvPr>
        </p:nvSpPr>
        <p:spPr>
          <a:xfrm>
            <a:off x="1392525" y="3668213"/>
            <a:ext cx="9004127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15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82" name="Google Shape;382;p8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87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87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2_Spis tresci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87" name="Google Shape;387;p8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88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8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92" name="Google Shape;392;p8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3" name="Google Shape;393;p8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4" name="Google Shape;394;p89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9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89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8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kst z naglowkiem">
  <p:cSld name="1_Tekst z naglowkiem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0" name="Google Shape;40;p3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" name="Google Shape;41;p3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38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8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38"/>
          <p:cNvSpPr txBox="1"/>
          <p:nvPr>
            <p:ph idx="2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47" name="Google Shape;4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1" name="Google Shape;51;p4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" name="Google Shape;52;p4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40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0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40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4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59" name="Google Shape;59;p41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1" name="Google Shape;61;p4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" name="Google Shape;62;p4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4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4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" name="Google Shape;11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" name="Google Shape;14;p3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/>
          <p:nvPr>
            <p:ph type="title"/>
          </p:nvPr>
        </p:nvSpPr>
        <p:spPr>
          <a:xfrm>
            <a:off x="396000" y="1129370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5" name="Google Shape;215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17" name="Google Shape;217;p4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18" name="Google Shape;218;p4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7.pn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48.png"/><Relationship Id="rId5" Type="http://schemas.openxmlformats.org/officeDocument/2006/relationships/image" Target="../media/image5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Relationship Id="rId4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61.png"/><Relationship Id="rId5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Relationship Id="rId4" Type="http://schemas.openxmlformats.org/officeDocument/2006/relationships/image" Target="../media/image34.png"/><Relationship Id="rId5" Type="http://schemas.openxmlformats.org/officeDocument/2006/relationships/image" Target="../media/image6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7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Relationship Id="rId4" Type="http://schemas.openxmlformats.org/officeDocument/2006/relationships/image" Target="../media/image75.png"/><Relationship Id="rId5" Type="http://schemas.openxmlformats.org/officeDocument/2006/relationships/image" Target="../media/image7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77.png"/><Relationship Id="rId5" Type="http://schemas.openxmlformats.org/officeDocument/2006/relationships/image" Target="../media/image80.png"/><Relationship Id="rId6" Type="http://schemas.openxmlformats.org/officeDocument/2006/relationships/image" Target="../media/image79.png"/><Relationship Id="rId7" Type="http://schemas.openxmlformats.org/officeDocument/2006/relationships/image" Target="../media/image8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8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cCefB2DBYeY" TargetMode="External"/><Relationship Id="rId4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403" name="Google Shape;403;p1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404" name="Google Shape;404;p1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405" name="Google Shape;405;p1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" name="Google Shape;408;p1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1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2" name="Google Shape;412;p1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413" name="Google Shape;413;p1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p1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rgbClr val="29B9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418" name="Google Shape;41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"/>
          <p:cNvSpPr txBox="1"/>
          <p:nvPr/>
        </p:nvSpPr>
        <p:spPr>
          <a:xfrm>
            <a:off x="773144" y="3555490"/>
            <a:ext cx="7143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b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3600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 RESQL w naszej szkole</a:t>
            </a:r>
            <a:endParaRPr/>
          </a:p>
        </p:txBody>
      </p:sp>
      <p:pic>
        <p:nvPicPr>
          <p:cNvPr id="420" name="Google Shape;42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418" y="1453309"/>
            <a:ext cx="1508837" cy="18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0"/>
          <p:cNvSpPr/>
          <p:nvPr/>
        </p:nvSpPr>
        <p:spPr>
          <a:xfrm>
            <a:off x="7980218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10"/>
          <p:cNvSpPr/>
          <p:nvPr/>
        </p:nvSpPr>
        <p:spPr>
          <a:xfrm>
            <a:off x="0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0"/>
          <p:cNvSpPr txBox="1"/>
          <p:nvPr>
            <p:ph type="title"/>
          </p:nvPr>
        </p:nvSpPr>
        <p:spPr>
          <a:xfrm>
            <a:off x="398898" y="3074209"/>
            <a:ext cx="3413986" cy="607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Na ekranie smartfonu przechodzimy do </a:t>
            </a:r>
            <a:br>
              <a:rPr lang="pl-PL">
                <a:solidFill>
                  <a:schemeClr val="lt1"/>
                </a:solidFill>
              </a:rPr>
            </a:br>
            <a:r>
              <a:rPr lang="pl-PL">
                <a:solidFill>
                  <a:schemeClr val="lt1"/>
                </a:solidFill>
              </a:rPr>
              <a:t>Play Store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522" name="Google Shape;522;p10"/>
          <p:cNvSpPr txBox="1"/>
          <p:nvPr>
            <p:ph idx="1" type="body"/>
          </p:nvPr>
        </p:nvSpPr>
        <p:spPr>
          <a:xfrm>
            <a:off x="8465897" y="3074209"/>
            <a:ext cx="3240425" cy="2276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pl-PL" sz="2800">
                <a:solidFill>
                  <a:schemeClr val="lt1"/>
                </a:solidFill>
              </a:rPr>
              <a:t>Na ekranie smartfonu przechodzimy do</a:t>
            </a:r>
            <a:br>
              <a:rPr b="1" lang="pl-PL" sz="2800">
                <a:solidFill>
                  <a:schemeClr val="lt1"/>
                </a:solidFill>
              </a:rPr>
            </a:br>
            <a:r>
              <a:rPr b="1" lang="pl-PL" sz="2800">
                <a:solidFill>
                  <a:schemeClr val="lt1"/>
                </a:solidFill>
              </a:rPr>
              <a:t>App Store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523" name="Google Shape;52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718" y="5594468"/>
            <a:ext cx="173834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0"/>
          <p:cNvPicPr preferRelativeResize="0"/>
          <p:nvPr/>
        </p:nvPicPr>
        <p:blipFill rotWithShape="1">
          <a:blip r:embed="rId4">
            <a:alphaModFix/>
          </a:blip>
          <a:srcRect b="11680" l="28901" r="30279" t="17294"/>
          <a:stretch/>
        </p:blipFill>
        <p:spPr>
          <a:xfrm>
            <a:off x="9649691" y="5489073"/>
            <a:ext cx="87283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517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4735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8072" y="520490"/>
            <a:ext cx="3335857" cy="6503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10"/>
          <p:cNvGrpSpPr/>
          <p:nvPr/>
        </p:nvGrpSpPr>
        <p:grpSpPr>
          <a:xfrm>
            <a:off x="1288057" y="27494"/>
            <a:ext cx="1687007" cy="3098343"/>
            <a:chOff x="-2553595" y="592679"/>
            <a:chExt cx="1687007" cy="3098343"/>
          </a:xfrm>
        </p:grpSpPr>
        <p:pic>
          <p:nvPicPr>
            <p:cNvPr id="529" name="Google Shape;529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10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0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2" name="Google Shape;532;p10"/>
          <p:cNvGrpSpPr/>
          <p:nvPr/>
        </p:nvGrpSpPr>
        <p:grpSpPr>
          <a:xfrm>
            <a:off x="9214964" y="27494"/>
            <a:ext cx="1687007" cy="3098343"/>
            <a:chOff x="-2553595" y="592679"/>
            <a:chExt cx="1687007" cy="3098343"/>
          </a:xfrm>
        </p:grpSpPr>
        <p:pic>
          <p:nvPicPr>
            <p:cNvPr id="533" name="Google Shape;533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10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0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"/>
          <p:cNvSpPr txBox="1"/>
          <p:nvPr/>
        </p:nvSpPr>
        <p:spPr>
          <a:xfrm>
            <a:off x="718886" y="3648651"/>
            <a:ext cx="586539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Zarówno w Play Store jak i App Store wyszukujemy aplikacje RESQL i wybieramy opcje instalacji.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710" y="1329738"/>
            <a:ext cx="2257746" cy="20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2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2"/>
          <p:cNvSpPr txBox="1"/>
          <p:nvPr>
            <p:ph type="title"/>
          </p:nvPr>
        </p:nvSpPr>
        <p:spPr>
          <a:xfrm>
            <a:off x="439233" y="5632436"/>
            <a:ext cx="6424701" cy="96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0" lang="pl-PL" sz="1800">
                <a:solidFill>
                  <a:schemeClr val="lt1"/>
                </a:solidFill>
              </a:rPr>
              <a:t>Pobrana aplikacja widoczna jest w folderze Wszystkie aplikacje/Aplikacje w przypadku systemu Android lub na </a:t>
            </a:r>
            <a:br>
              <a:rPr b="0" lang="pl-PL" sz="1800">
                <a:solidFill>
                  <a:schemeClr val="lt1"/>
                </a:solidFill>
              </a:rPr>
            </a:br>
            <a:r>
              <a:rPr b="0" lang="pl-PL" sz="1800">
                <a:solidFill>
                  <a:schemeClr val="lt1"/>
                </a:solidFill>
              </a:rPr>
              <a:t>ekranie pulpitu w przypadku systemu IOS.</a:t>
            </a:r>
            <a:endParaRPr b="0" sz="1800"/>
          </a:p>
        </p:txBody>
      </p:sp>
      <p:sp>
        <p:nvSpPr>
          <p:cNvPr id="550" name="Google Shape;550;p12"/>
          <p:cNvSpPr txBox="1"/>
          <p:nvPr>
            <p:ph idx="1" type="body"/>
          </p:nvPr>
        </p:nvSpPr>
        <p:spPr>
          <a:xfrm>
            <a:off x="2606782" y="1443953"/>
            <a:ext cx="4926623" cy="2098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Uruchamiamy aplikację.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Na pierwszym ekranie zostaniemy poproszeni </a:t>
            </a:r>
            <a:br>
              <a:rPr lang="pl-PL" sz="2800">
                <a:solidFill>
                  <a:schemeClr val="lt1"/>
                </a:solidFill>
              </a:rPr>
            </a:br>
            <a:r>
              <a:rPr lang="pl-PL" sz="2800">
                <a:solidFill>
                  <a:schemeClr val="lt1"/>
                </a:solidFill>
              </a:rPr>
              <a:t>o wprowadzenie unikalnego kodu szkoły.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551" name="Google Shape;5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2"/>
          <p:cNvSpPr txBox="1"/>
          <p:nvPr/>
        </p:nvSpPr>
        <p:spPr>
          <a:xfrm>
            <a:off x="680080" y="4215501"/>
            <a:ext cx="6096000" cy="1198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rgbClr val="29B9D1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Kod waszej szkoły to:</a:t>
            </a:r>
            <a:endParaRPr/>
          </a:p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rgbClr val="29B9D1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________</a:t>
            </a:r>
            <a:endParaRPr b="1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3" name="Google Shape;553;p12"/>
          <p:cNvGrpSpPr/>
          <p:nvPr/>
        </p:nvGrpSpPr>
        <p:grpSpPr>
          <a:xfrm>
            <a:off x="540614" y="690032"/>
            <a:ext cx="1687007" cy="3098343"/>
            <a:chOff x="-2553595" y="592679"/>
            <a:chExt cx="1687007" cy="3098343"/>
          </a:xfrm>
        </p:grpSpPr>
        <p:pic>
          <p:nvPicPr>
            <p:cNvPr id="554" name="Google Shape;554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" name="Google Shape;555;p12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556" name="Google Shape;556;p12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3"/>
          <p:cNvSpPr txBox="1"/>
          <p:nvPr>
            <p:ph type="title"/>
          </p:nvPr>
        </p:nvSpPr>
        <p:spPr>
          <a:xfrm>
            <a:off x="6096000" y="3912139"/>
            <a:ext cx="5967663" cy="4859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3200" u="sng"/>
              <a:t>Krok 3</a:t>
            </a:r>
            <a:endParaRPr/>
          </a:p>
        </p:txBody>
      </p:sp>
      <p:pic>
        <p:nvPicPr>
          <p:cNvPr id="563" name="Google Shape;5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3"/>
          <p:cNvSpPr txBox="1"/>
          <p:nvPr>
            <p:ph idx="1" type="body"/>
          </p:nvPr>
        </p:nvSpPr>
        <p:spPr>
          <a:xfrm>
            <a:off x="2618814" y="2306005"/>
            <a:ext cx="4070744" cy="3212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b="1" lang="pl-P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wprowadzeniu kodu szkoły, pojawi się możliwość nadania aplikacji 4-cyfrowego kodu PIN – należy podać go dwukrotnie.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(Można również pominąć ten krok, </a:t>
            </a:r>
            <a:b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choć tego nie zalecamy)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13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566" name="Google Shape;566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p13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568" name="Google Shape;568;p13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4"/>
          <p:cNvSpPr txBox="1"/>
          <p:nvPr/>
        </p:nvSpPr>
        <p:spPr>
          <a:xfrm>
            <a:off x="2618814" y="2306005"/>
            <a:ext cx="4070744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B9D1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 nadaniu kodu PIN/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bądź pominięciu tego kroku pojawi się informacja o zalogowaniu do ekranu głównego.</a:t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6" name="Google Shape;576;p14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577" name="Google Shape;57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14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579" name="Google Shape;579;p14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5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&#10;&#10;Opis wygenerowany automatycznie" id="586" name="Google Shape;5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5"/>
          <p:cNvSpPr txBox="1"/>
          <p:nvPr/>
        </p:nvSpPr>
        <p:spPr>
          <a:xfrm>
            <a:off x="2618813" y="2019792"/>
            <a:ext cx="4443723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B9D1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Ekran główny aplikacji 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RESQL zawiera 6 podstawowych ikon 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 centralnej części, ikonę Home, Ustawienia oraz ikonkę RESQL w dolnym pasku.</a:t>
            </a:r>
            <a:endParaRPr/>
          </a:p>
        </p:txBody>
      </p:sp>
      <p:grpSp>
        <p:nvGrpSpPr>
          <p:cNvPr id="588" name="Google Shape;588;p15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589" name="Google Shape;58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15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591" name="Google Shape;591;p15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6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6"/>
          <p:cNvSpPr txBox="1"/>
          <p:nvPr/>
        </p:nvSpPr>
        <p:spPr>
          <a:xfrm>
            <a:off x="492253" y="-739729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 kroki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8849" y="2567231"/>
            <a:ext cx="4265952" cy="31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6"/>
          <p:cNvSpPr txBox="1"/>
          <p:nvPr/>
        </p:nvSpPr>
        <p:spPr>
          <a:xfrm>
            <a:off x="2618813" y="1173002"/>
            <a:ext cx="4684355" cy="4511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Od tego momentu jesteś zalogowany do aplikacji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możesz anonimowo komunikować się z interwentami</a:t>
            </a: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którzy w szkole będą odpowiadać </a:t>
            </a:r>
            <a:b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 zgłoszenia.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Jeżeli byłeś/byłaś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świadkiem bądź ofiarą jakiejkolwiek przemocy </a:t>
            </a: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jest to miejsce gdzie możesz to zgłosić.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Dla ułatwienia w aplikacji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różne rodzaje przemocy takie jak przemoc relacyjna, materialna, elektroniczna, fizyczna oraz seksualna mają swoje opisy.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6"/>
          <p:cNvSpPr txBox="1"/>
          <p:nvPr/>
        </p:nvSpPr>
        <p:spPr>
          <a:xfrm>
            <a:off x="329123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FDC4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w pomieszczeniu, Podłoga, korytarz, podłoga&#10;&#10;Opis wygenerowany automatycznie" id="606" name="Google Shape;606;p17"/>
          <p:cNvPicPr preferRelativeResize="0"/>
          <p:nvPr/>
        </p:nvPicPr>
        <p:blipFill rotWithShape="1">
          <a:blip r:embed="rId3">
            <a:alphaModFix/>
          </a:blip>
          <a:srcRect b="16972" l="491" r="0" t="23552"/>
          <a:stretch/>
        </p:blipFill>
        <p:spPr>
          <a:xfrm>
            <a:off x="0" y="2000250"/>
            <a:ext cx="12192000" cy="485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17"/>
          <p:cNvGrpSpPr/>
          <p:nvPr/>
        </p:nvGrpSpPr>
        <p:grpSpPr>
          <a:xfrm>
            <a:off x="203310" y="2523076"/>
            <a:ext cx="3064309" cy="3064309"/>
            <a:chOff x="2649364" y="161988"/>
            <a:chExt cx="6271849" cy="6271849"/>
          </a:xfrm>
        </p:grpSpPr>
        <p:grpSp>
          <p:nvGrpSpPr>
            <p:cNvPr id="608" name="Google Shape;608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09" name="Google Shape;609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11" name="Google Shape;61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2" name="Google Shape;612;p17"/>
          <p:cNvSpPr txBox="1"/>
          <p:nvPr>
            <p:ph idx="1" type="body"/>
          </p:nvPr>
        </p:nvSpPr>
        <p:spPr>
          <a:xfrm>
            <a:off x="396000" y="1191126"/>
            <a:ext cx="9215942" cy="80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985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 sz="2000">
                <a:solidFill>
                  <a:schemeClr val="accent3"/>
                </a:solidFill>
              </a:rPr>
              <a:t>Proszę wpisać nazwiska osób do których trafiają zgłoszenia</a:t>
            </a:r>
            <a:endParaRPr/>
          </a:p>
        </p:txBody>
      </p:sp>
      <p:sp>
        <p:nvSpPr>
          <p:cNvPr id="613" name="Google Shape;613;p1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 naszej szkole zgłoszenia będą trafiały do:</a:t>
            </a:r>
            <a:endParaRPr/>
          </a:p>
        </p:txBody>
      </p:sp>
      <p:sp>
        <p:nvSpPr>
          <p:cNvPr id="614" name="Google Shape;614;p17"/>
          <p:cNvSpPr txBox="1"/>
          <p:nvPr/>
        </p:nvSpPr>
        <p:spPr>
          <a:xfrm>
            <a:off x="396000" y="140729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t/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p17"/>
          <p:cNvGrpSpPr/>
          <p:nvPr/>
        </p:nvGrpSpPr>
        <p:grpSpPr>
          <a:xfrm>
            <a:off x="3078078" y="2523076"/>
            <a:ext cx="3064309" cy="3064309"/>
            <a:chOff x="2649364" y="161988"/>
            <a:chExt cx="6271849" cy="6271849"/>
          </a:xfrm>
        </p:grpSpPr>
        <p:grpSp>
          <p:nvGrpSpPr>
            <p:cNvPr id="616" name="Google Shape;616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17" name="Google Shape;617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19" name="Google Shape;61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0" name="Google Shape;620;p17"/>
          <p:cNvGrpSpPr/>
          <p:nvPr/>
        </p:nvGrpSpPr>
        <p:grpSpPr>
          <a:xfrm>
            <a:off x="5952846" y="2523076"/>
            <a:ext cx="3064309" cy="3064309"/>
            <a:chOff x="2649364" y="161988"/>
            <a:chExt cx="6271849" cy="6271849"/>
          </a:xfrm>
        </p:grpSpPr>
        <p:grpSp>
          <p:nvGrpSpPr>
            <p:cNvPr id="621" name="Google Shape;621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22" name="Google Shape;622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24" name="Google Shape;624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5" name="Google Shape;625;p17"/>
          <p:cNvGrpSpPr/>
          <p:nvPr/>
        </p:nvGrpSpPr>
        <p:grpSpPr>
          <a:xfrm>
            <a:off x="8827613" y="2523076"/>
            <a:ext cx="3064309" cy="3064309"/>
            <a:chOff x="2649364" y="161988"/>
            <a:chExt cx="6271849" cy="6271849"/>
          </a:xfrm>
        </p:grpSpPr>
        <p:grpSp>
          <p:nvGrpSpPr>
            <p:cNvPr id="626" name="Google Shape;626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27" name="Google Shape;627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29" name="Google Shape;62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0" name="Google Shape;630;p17"/>
          <p:cNvSpPr txBox="1"/>
          <p:nvPr/>
        </p:nvSpPr>
        <p:spPr>
          <a:xfrm>
            <a:off x="517832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631" name="Google Shape;631;p17"/>
          <p:cNvSpPr txBox="1"/>
          <p:nvPr/>
        </p:nvSpPr>
        <p:spPr>
          <a:xfrm>
            <a:off x="3380290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632" name="Google Shape;632;p17"/>
          <p:cNvSpPr txBox="1"/>
          <p:nvPr/>
        </p:nvSpPr>
        <p:spPr>
          <a:xfrm>
            <a:off x="6293313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633" name="Google Shape;633;p17"/>
          <p:cNvSpPr txBox="1"/>
          <p:nvPr/>
        </p:nvSpPr>
        <p:spPr>
          <a:xfrm>
            <a:off x="9123386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Zgłoś przemoc</a:t>
            </a:r>
            <a:endParaRPr/>
          </a:p>
        </p:txBody>
      </p:sp>
      <p:pic>
        <p:nvPicPr>
          <p:cNvPr id="639" name="Google Shape;6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770" y="2867569"/>
            <a:ext cx="1715077" cy="157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640" name="Google Shape;64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Telefon komórkowy, Komunikator, Urządzenie przenośne&#10;&#10;Opis wygenerowany automatycznie" id="641" name="Google Shape;64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2543" y="749734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9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relacyjna</a:t>
            </a:r>
            <a:endParaRPr/>
          </a:p>
        </p:txBody>
      </p:sp>
      <p:pic>
        <p:nvPicPr>
          <p:cNvPr id="647" name="Google Shape;64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7647" l="51789" r="3667" t="12257"/>
          <a:stretch/>
        </p:blipFill>
        <p:spPr>
          <a:xfrm>
            <a:off x="1330037" y="2213993"/>
            <a:ext cx="2487189" cy="243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pl-PL">
                <a:solidFill>
                  <a:srgbClr val="002060"/>
                </a:solidFill>
              </a:rPr>
              <a:t>RESQL</a:t>
            </a:r>
            <a:endParaRPr/>
          </a:p>
        </p:txBody>
      </p:sp>
      <p:sp>
        <p:nvSpPr>
          <p:cNvPr id="426" name="Google Shape;426;p2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l-PL">
                <a:solidFill>
                  <a:srgbClr val="002060"/>
                </a:solidFill>
              </a:rPr>
              <a:t>System zapobiegania przemocy RESQL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0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materialna</a:t>
            </a:r>
            <a:endParaRPr/>
          </a:p>
        </p:txBody>
      </p:sp>
      <p:pic>
        <p:nvPicPr>
          <p:cNvPr id="655" name="Google Shape;655;p20"/>
          <p:cNvPicPr preferRelativeResize="0"/>
          <p:nvPr/>
        </p:nvPicPr>
        <p:blipFill rotWithShape="1">
          <a:blip r:embed="rId3">
            <a:alphaModFix/>
          </a:blip>
          <a:srcRect b="45353" l="5898" r="49159" t="34497"/>
          <a:stretch/>
        </p:blipFill>
        <p:spPr>
          <a:xfrm>
            <a:off x="1264032" y="2059573"/>
            <a:ext cx="2821471" cy="273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1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elektroniczna</a:t>
            </a:r>
            <a:endParaRPr/>
          </a:p>
        </p:txBody>
      </p:sp>
      <p:pic>
        <p:nvPicPr>
          <p:cNvPr id="663" name="Google Shape;663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005" l="55089" r="7025" t="34244"/>
          <a:stretch/>
        </p:blipFill>
        <p:spPr>
          <a:xfrm>
            <a:off x="1438675" y="2117496"/>
            <a:ext cx="2109810" cy="262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2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fizyczna</a:t>
            </a:r>
            <a:endParaRPr/>
          </a:p>
        </p:txBody>
      </p:sp>
      <p:pic>
        <p:nvPicPr>
          <p:cNvPr id="671" name="Google Shape;671;p22"/>
          <p:cNvPicPr preferRelativeResize="0"/>
          <p:nvPr/>
        </p:nvPicPr>
        <p:blipFill rotWithShape="1">
          <a:blip r:embed="rId3">
            <a:alphaModFix/>
          </a:blip>
          <a:srcRect b="24887" l="7163" r="53380" t="56888"/>
          <a:stretch/>
        </p:blipFill>
        <p:spPr>
          <a:xfrm>
            <a:off x="1431924" y="2236498"/>
            <a:ext cx="2385003" cy="238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3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seksualna</a:t>
            </a:r>
            <a:endParaRPr/>
          </a:p>
        </p:txBody>
      </p:sp>
      <p:pic>
        <p:nvPicPr>
          <p:cNvPr id="679" name="Google Shape;679;p23"/>
          <p:cNvPicPr preferRelativeResize="0"/>
          <p:nvPr/>
        </p:nvPicPr>
        <p:blipFill rotWithShape="1">
          <a:blip r:embed="rId3">
            <a:alphaModFix/>
          </a:blip>
          <a:srcRect b="25180" l="53208" r="5408" t="56000"/>
          <a:stretch/>
        </p:blipFill>
        <p:spPr>
          <a:xfrm>
            <a:off x="1322649" y="2138852"/>
            <a:ext cx="2494280" cy="245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737" y="756851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2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686" name="Google Shape;686;p2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687" name="Google Shape;687;p2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1" name="Google Shape;691;p2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4" name="Google Shape;694;p24"/>
          <p:cNvSpPr txBox="1"/>
          <p:nvPr>
            <p:ph type="title"/>
          </p:nvPr>
        </p:nvSpPr>
        <p:spPr>
          <a:xfrm>
            <a:off x="2592023" y="1994467"/>
            <a:ext cx="5811560" cy="72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Jeżeli wybór kategorii jest dla ciebie trudny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lub nie odnajdujesz tego co jest ci potrzebne kliknij ikonę:</a:t>
            </a:r>
            <a:endParaRPr/>
          </a:p>
        </p:txBody>
      </p:sp>
      <p:sp>
        <p:nvSpPr>
          <p:cNvPr id="695" name="Google Shape;695;p24"/>
          <p:cNvSpPr txBox="1"/>
          <p:nvPr>
            <p:ph idx="1" type="body"/>
          </p:nvPr>
        </p:nvSpPr>
        <p:spPr>
          <a:xfrm>
            <a:off x="2592023" y="3295056"/>
            <a:ext cx="2631800" cy="286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accent2"/>
                </a:solidFill>
              </a:rPr>
              <a:t>„</a:t>
            </a:r>
            <a:r>
              <a:rPr b="1" lang="pl-PL" sz="2400">
                <a:solidFill>
                  <a:schemeClr val="accent2"/>
                </a:solidFill>
              </a:rPr>
              <a:t>Zgłoś przemoc”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696" name="Google Shape;696;p24"/>
          <p:cNvSpPr txBox="1"/>
          <p:nvPr>
            <p:ph idx="2" type="body"/>
          </p:nvPr>
        </p:nvSpPr>
        <p:spPr>
          <a:xfrm>
            <a:off x="2592023" y="4174002"/>
            <a:ext cx="5041108" cy="1202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Możesz też kliknąć niebieskie logo RESQL jeżeli zwyczajnie potrzebujesz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z kimś porozmawiać.</a:t>
            </a:r>
            <a:endParaRPr b="1" sz="24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7" name="Google Shape;6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995" y="1955526"/>
            <a:ext cx="1701808" cy="194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232" y="4037168"/>
            <a:ext cx="1480596" cy="147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3387" y="2721242"/>
            <a:ext cx="2737110" cy="299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5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5"/>
          <p:cNvSpPr txBox="1"/>
          <p:nvPr/>
        </p:nvSpPr>
        <p:spPr>
          <a:xfrm>
            <a:off x="2618814" y="1653431"/>
            <a:ext cx="4443724" cy="4179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 wybraniu jednej z opcji zobaczysz taki ekran.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Będziesz mógł/mogła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wybrać to co cię dotyczy: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czy byłeś świadkiem czy ofiarą przemocy.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Możesz też skorzystać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 opcji "po prostu chcę pogadać”.</a:t>
            </a:r>
            <a:endParaRPr/>
          </a:p>
        </p:txBody>
      </p:sp>
      <p:pic>
        <p:nvPicPr>
          <p:cNvPr id="707" name="Google Shape;70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5"/>
          <p:cNvSpPr txBox="1"/>
          <p:nvPr/>
        </p:nvSpPr>
        <p:spPr>
          <a:xfrm>
            <a:off x="317091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6"/>
          <p:cNvSpPr/>
          <p:nvPr/>
        </p:nvSpPr>
        <p:spPr>
          <a:xfrm>
            <a:off x="0" y="0"/>
            <a:ext cx="563077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26"/>
          <p:cNvSpPr txBox="1"/>
          <p:nvPr>
            <p:ph type="title"/>
          </p:nvPr>
        </p:nvSpPr>
        <p:spPr>
          <a:xfrm>
            <a:off x="-34801" y="1307808"/>
            <a:ext cx="6125116" cy="606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 u="sng"/>
              <a:t>Kolejne kroki </a:t>
            </a:r>
            <a:endParaRPr sz="2800"/>
          </a:p>
        </p:txBody>
      </p:sp>
      <p:sp>
        <p:nvSpPr>
          <p:cNvPr id="715" name="Google Shape;715;p26"/>
          <p:cNvSpPr txBox="1"/>
          <p:nvPr>
            <p:ph idx="1" type="body"/>
          </p:nvPr>
        </p:nvSpPr>
        <p:spPr>
          <a:xfrm>
            <a:off x="588049" y="3294062"/>
            <a:ext cx="4608414" cy="2853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2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ten sposób wygląda wysłane przez Ciebie do Interwenta/tki zgłoszenie.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2" marL="34290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tym miejscu będą również widoczne odpowiedzi jakie </a:t>
            </a:r>
            <a:b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 niego/niej otrzymasz.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4512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98" y="896945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6"/>
          <p:cNvSpPr txBox="1"/>
          <p:nvPr/>
        </p:nvSpPr>
        <p:spPr>
          <a:xfrm>
            <a:off x="317091" y="1146773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7"/>
          <p:cNvSpPr txBox="1"/>
          <p:nvPr>
            <p:ph idx="1" type="body"/>
          </p:nvPr>
        </p:nvSpPr>
        <p:spPr>
          <a:xfrm>
            <a:off x="2275810" y="1777463"/>
            <a:ext cx="5711334" cy="412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Pamiętaj, że interwent potrzebuje czasu na odpowiedź. </a:t>
            </a:r>
            <a:br>
              <a:rPr b="0" lang="pl-PL" sz="2800">
                <a:solidFill>
                  <a:schemeClr val="dk1"/>
                </a:solidFill>
              </a:rPr>
            </a:br>
            <a:r>
              <a:rPr lang="pl-PL" sz="2800">
                <a:solidFill>
                  <a:schemeClr val="accent1"/>
                </a:solidFill>
              </a:rPr>
              <a:t>Na pewno będziesz musiał poczekać na odpowiedź.</a:t>
            </a:r>
            <a:endParaRPr sz="2800">
              <a:solidFill>
                <a:schemeClr val="accent1"/>
              </a:solidFill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Musisz zalogować się do aplikacji by sprawdzić odpowiedź interwenta – </a:t>
            </a:r>
            <a:r>
              <a:rPr lang="pl-PL" sz="2800">
                <a:solidFill>
                  <a:schemeClr val="accent1"/>
                </a:solidFill>
              </a:rPr>
              <a:t>NIE DOSTANIESZ POWIADOMIENIA</a:t>
            </a:r>
            <a:r>
              <a:rPr b="0" lang="pl-PL" sz="2800">
                <a:solidFill>
                  <a:schemeClr val="accent1"/>
                </a:solidFill>
              </a:rPr>
              <a:t>.</a:t>
            </a:r>
            <a:endParaRPr b="0" sz="2800">
              <a:solidFill>
                <a:schemeClr val="accent1"/>
              </a:solidFill>
            </a:endParaRPr>
          </a:p>
        </p:txBody>
      </p:sp>
      <p:sp>
        <p:nvSpPr>
          <p:cNvPr id="725" name="Google Shape;725;p27"/>
          <p:cNvSpPr txBox="1"/>
          <p:nvPr/>
        </p:nvSpPr>
        <p:spPr>
          <a:xfrm>
            <a:off x="396000" y="110110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Odpowiedzi od interwenta 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27" name="Google Shape;727;p27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28" name="Google Shape;728;p27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27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5" name="Google Shape;7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380" y="2183645"/>
            <a:ext cx="2929134" cy="338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867" y="1897547"/>
            <a:ext cx="1215500" cy="185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867" y="4473778"/>
            <a:ext cx="1304211" cy="128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Pamiętaj</a:t>
            </a:r>
            <a:endParaRPr/>
          </a:p>
        </p:txBody>
      </p:sp>
      <p:grpSp>
        <p:nvGrpSpPr>
          <p:cNvPr id="743" name="Google Shape;743;p28"/>
          <p:cNvGrpSpPr/>
          <p:nvPr/>
        </p:nvGrpSpPr>
        <p:grpSpPr>
          <a:xfrm>
            <a:off x="4951432" y="-431971"/>
            <a:ext cx="9321762" cy="9532410"/>
            <a:chOff x="4955880" y="-444003"/>
            <a:chExt cx="9321762" cy="9532410"/>
          </a:xfrm>
        </p:grpSpPr>
        <p:grpSp>
          <p:nvGrpSpPr>
            <p:cNvPr id="744" name="Google Shape;744;p2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9" name="Google Shape;749;p2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2" name="Google Shape;752;p28"/>
          <p:cNvSpPr txBox="1"/>
          <p:nvPr/>
        </p:nvSpPr>
        <p:spPr>
          <a:xfrm>
            <a:off x="1379009" y="1463391"/>
            <a:ext cx="7291500" cy="48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61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 zgłaszania jest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całkowicie anonimowy.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Ty decydujesz czy chcesz ujawnić swoją tożsamość.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podajesz swoich danych i nie jesteś identyfikowany </a:t>
            </a:r>
            <a:b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żaden sposób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(żaden uczeń nie jest powiązany z numerem z dziennika lub innym indywidulnym identyfikatorem ).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Zgłoszenia i rozmowy uczniów z interwentami są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dostępne wyłącznie interwentom i dyrektorowi szkoły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jako jedyni mają dostęp do panelu interwenta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potrzebuje czasu na przeczytanie twojego zgłoszenia i odpowiedź.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260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Odpowiedź sprawdzasz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zalogowaniu się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aplikacji RESQL.</a:t>
            </a:r>
            <a:endParaRPr/>
          </a:p>
        </p:txBody>
      </p:sp>
      <p:cxnSp>
        <p:nvCxnSpPr>
          <p:cNvPr id="753" name="Google Shape;753;p28"/>
          <p:cNvCxnSpPr/>
          <p:nvPr/>
        </p:nvCxnSpPr>
        <p:spPr>
          <a:xfrm>
            <a:off x="1333500" y="1565632"/>
            <a:ext cx="0" cy="478704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4" name="Google Shape;7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14" y="1680705"/>
            <a:ext cx="646550" cy="10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68" y="4521189"/>
            <a:ext cx="458574" cy="7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526" y="5731969"/>
            <a:ext cx="713281" cy="7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3027" y="3156160"/>
            <a:ext cx="909613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5999" y="1904761"/>
            <a:ext cx="2209059" cy="457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6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Plakat w waszej szkole </a:t>
            </a:r>
            <a:endParaRPr/>
          </a:p>
        </p:txBody>
      </p:sp>
      <p:pic>
        <p:nvPicPr>
          <p:cNvPr descr="Obraz zawierający tekst, ubrania, plakat, Reklama&#10;&#10;Opis wygenerowany automatycznie" id="766" name="Google Shape;766;p29"/>
          <p:cNvPicPr preferRelativeResize="0"/>
          <p:nvPr/>
        </p:nvPicPr>
        <p:blipFill rotWithShape="1">
          <a:blip r:embed="rId3">
            <a:alphaModFix/>
          </a:blip>
          <a:srcRect b="5203" l="0" r="0" t="0"/>
          <a:stretch/>
        </p:blipFill>
        <p:spPr>
          <a:xfrm>
            <a:off x="4035104" y="-569144"/>
            <a:ext cx="4997577" cy="718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33" name="Google Shape;433;p3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2800">
                <a:solidFill>
                  <a:schemeClr val="accent2"/>
                </a:solidFill>
              </a:rPr>
              <a:t>Film - </a:t>
            </a:r>
            <a:r>
              <a:rPr lang="pl-PL" sz="28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RESQL</a:t>
            </a:r>
            <a:r>
              <a:rPr lang="pl-PL" sz="2800">
                <a:solidFill>
                  <a:schemeClr val="accent2"/>
                </a:solidFill>
              </a:rPr>
              <a:t> 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36" name="Google Shape;436;p3"/>
          <p:cNvSpPr txBox="1"/>
          <p:nvPr>
            <p:ph idx="1" type="body"/>
          </p:nvPr>
        </p:nvSpPr>
        <p:spPr>
          <a:xfrm>
            <a:off x="596767" y="1484313"/>
            <a:ext cx="9818315" cy="4675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437" name="Google Shape;43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5051" y="1346235"/>
            <a:ext cx="8961897" cy="504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3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0"/>
          <p:cNvSpPr txBox="1"/>
          <p:nvPr/>
        </p:nvSpPr>
        <p:spPr>
          <a:xfrm>
            <a:off x="340251" y="4542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50" u="none" cap="none" strike="noStrike">
              <a:solidFill>
                <a:srgbClr val="29B9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4" name="Google Shape;77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3822" y="3620080"/>
            <a:ext cx="1971927" cy="161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5208" y="815341"/>
            <a:ext cx="2483121" cy="17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7023" y="3457672"/>
            <a:ext cx="2002314" cy="193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5711" y="3625318"/>
            <a:ext cx="2227004" cy="16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7348" y="846844"/>
            <a:ext cx="2292825" cy="1682554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30"/>
          <p:cNvSpPr txBox="1"/>
          <p:nvPr/>
        </p:nvSpPr>
        <p:spPr>
          <a:xfrm>
            <a:off x="2360733" y="2755170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Warsaw Booster 2021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0"/>
          <p:cNvSpPr txBox="1"/>
          <p:nvPr/>
        </p:nvSpPr>
        <p:spPr>
          <a:xfrm>
            <a:off x="6160295" y="2755170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Nagroda Ministra Edukacji i Nauki 2022 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„Osiągnięcia w zakresie działalności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wdrożeniowej”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0"/>
          <p:cNvSpPr txBox="1"/>
          <p:nvPr/>
        </p:nvSpPr>
        <p:spPr>
          <a:xfrm>
            <a:off x="1023353" y="5785362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Warsaw Booster 2 021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0"/>
          <p:cNvSpPr txBox="1"/>
          <p:nvPr/>
        </p:nvSpPr>
        <p:spPr>
          <a:xfrm>
            <a:off x="4331606" y="5785362"/>
            <a:ext cx="35287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Innovator Mazowsza 2021 II miejsce 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 kategorii innowacyjna firma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0"/>
          <p:cNvSpPr txBox="1"/>
          <p:nvPr/>
        </p:nvSpPr>
        <p:spPr>
          <a:xfrm>
            <a:off x="7775391" y="5785362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Diamond Award INTARG® 2020 za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rozwiązanie o wyjątkowym znaczeniu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społecznym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1"/>
          <p:cNvSpPr txBox="1"/>
          <p:nvPr>
            <p:ph idx="1" type="body"/>
          </p:nvPr>
        </p:nvSpPr>
        <p:spPr>
          <a:xfrm>
            <a:off x="6256998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9" name="Google Shape;789;p31"/>
          <p:cNvSpPr txBox="1"/>
          <p:nvPr>
            <p:ph idx="3" type="body"/>
          </p:nvPr>
        </p:nvSpPr>
        <p:spPr>
          <a:xfrm>
            <a:off x="6257058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285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0" name="Google Shape;790;p31"/>
          <p:cNvSpPr txBox="1"/>
          <p:nvPr>
            <p:ph idx="4" type="body"/>
          </p:nvPr>
        </p:nvSpPr>
        <p:spPr>
          <a:xfrm>
            <a:off x="6257058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pl-PL"/>
              <a:t>www.resql.pl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4157001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1572232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220" y="412490"/>
            <a:ext cx="8004742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"/>
          <p:cNvSpPr txBox="1"/>
          <p:nvPr/>
        </p:nvSpPr>
        <p:spPr>
          <a:xfrm>
            <a:off x="447346" y="2193134"/>
            <a:ext cx="17965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APLIKACJA</a:t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"/>
          <p:cNvSpPr txBox="1"/>
          <p:nvPr/>
        </p:nvSpPr>
        <p:spPr>
          <a:xfrm>
            <a:off x="374257" y="4614181"/>
            <a:ext cx="19427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b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INTERWENTA</a:t>
            </a:r>
            <a:endParaRPr/>
          </a:p>
        </p:txBody>
      </p:sp>
      <p:sp>
        <p:nvSpPr>
          <p:cNvPr id="449" name="Google Shape;449;p4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Jak to działa?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0" name="Google Shape;450;p4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1" name="Google Shape;451;p4"/>
          <p:cNvCxnSpPr/>
          <p:nvPr/>
        </p:nvCxnSpPr>
        <p:spPr>
          <a:xfrm rot="10800000">
            <a:off x="834554" y="3644961"/>
            <a:ext cx="102211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Na jakie problemy odpowiada RESQL?</a:t>
            </a: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8444223" y="3830516"/>
            <a:ext cx="3623964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REAGOWANIE NA PRZEMOC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RESQL: – pozwala w bezpieczny 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anonimowy sposób szukać skutecznej pomocy.</a:t>
            </a: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122195" y="3830516"/>
            <a:ext cx="3623964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POTRZEBA ANONIMOWOŚCI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chcemy być anonimowi, 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jednocześnie nie chcemy przechodzić obojętnie wobec tego co się stało.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"/>
          <p:cNvSpPr/>
          <p:nvPr/>
        </p:nvSpPr>
        <p:spPr>
          <a:xfrm>
            <a:off x="396001" y="2489262"/>
            <a:ext cx="3350158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BRAK PEWNOŚCI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Nie zawsze jest dla nas oczywiste, czy to co się dzieje jest przemocą.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"/>
          <p:cNvSpPr/>
          <p:nvPr/>
        </p:nvSpPr>
        <p:spPr>
          <a:xfrm>
            <a:off x="8444223" y="2735483"/>
            <a:ext cx="356249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WIEDZA I EDUKACJA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nie wiemy jak zareagować.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158" y="1301161"/>
            <a:ext cx="5183134" cy="4751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5"/>
          <p:cNvCxnSpPr/>
          <p:nvPr/>
        </p:nvCxnSpPr>
        <p:spPr>
          <a:xfrm>
            <a:off x="8540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3" name="Google Shape;463;p5"/>
          <p:cNvCxnSpPr/>
          <p:nvPr/>
        </p:nvCxnSpPr>
        <p:spPr>
          <a:xfrm>
            <a:off x="572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4" name="Google Shape;4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366" y="5384133"/>
            <a:ext cx="905598" cy="106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75093" y="1412541"/>
            <a:ext cx="948871" cy="99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2297" y="1426272"/>
            <a:ext cx="1041789" cy="97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4223" y="5277421"/>
            <a:ext cx="1168090" cy="116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84444" y="2454228"/>
            <a:ext cx="2007186" cy="213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6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474" name="Google Shape;474;p6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75" name="Google Shape;475;p6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6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9" name="Google Shape;479;p6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6"/>
          <p:cNvSpPr txBox="1"/>
          <p:nvPr/>
        </p:nvSpPr>
        <p:spPr>
          <a:xfrm>
            <a:off x="396183" y="1300699"/>
            <a:ext cx="8047800" cy="53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Kod wpisywany do aplikacji jest kodem szkoły – </a:t>
            </a: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wszyscy uczniowie wpisują </a:t>
            </a:r>
            <a:b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ten sam kod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nie podają swoich danych i nie są identyfikowani w żaden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sposób (żaden uczeń nie jest powiązany z numerem z dziennika lub innym indywidulnym identyfikatorem)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Tożsamość ucznia będzie znana </a:t>
            </a:r>
            <a:r>
              <a:rPr b="1" i="0" lang="pl-PL" sz="1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interwentowi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który otrzyma jego wiadomość wyłącznie </a:t>
            </a: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wtedy kiedy uczeń sam poda  informacje</a:t>
            </a:r>
            <a:r>
              <a:rPr b="0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(takie jakie chce i tyle ile chce)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Dane dotyczące zgłoszeń i rozmowy ucznia </a:t>
            </a: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 interwenta są dostępne</a:t>
            </a:r>
            <a:b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tylko interwentom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jaki jedyni mają dostęp do panelu interwenta w szkole.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Nazwiska interwentów w naszej szkole – </a:t>
            </a:r>
            <a:r>
              <a:rPr b="0" i="0" lang="pl-PL" sz="18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do uzupełnienia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60363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Rozwiązanie RESQL nie przetwarza danych osobowych uczniów. Jedyną informacją o uczniach jest unikalny nadany w systemie identyfikator urządzenia, na którym uczeń zarejestrował aplikację. 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Anonimowość</a:t>
            </a:r>
            <a:endParaRPr/>
          </a:p>
        </p:txBody>
      </p:sp>
      <p:cxnSp>
        <p:nvCxnSpPr>
          <p:cNvPr id="484" name="Google Shape;484;p6"/>
          <p:cNvCxnSpPr/>
          <p:nvPr/>
        </p:nvCxnSpPr>
        <p:spPr>
          <a:xfrm>
            <a:off x="853726" y="5595680"/>
            <a:ext cx="7436100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85" name="Google Shape;48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1629" y="2885104"/>
            <a:ext cx="1913317" cy="300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pl-PL"/>
              <a:t>Jak zainstalować </a:t>
            </a:r>
            <a:br>
              <a:rPr lang="pl-PL"/>
            </a:br>
            <a:r>
              <a:rPr lang="pl-PL"/>
              <a:t>aplikację?</a:t>
            </a:r>
            <a:endParaRPr/>
          </a:p>
        </p:txBody>
      </p:sp>
      <p:sp>
        <p:nvSpPr>
          <p:cNvPr id="491" name="Google Shape;491;p7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pl-PL">
                <a:solidFill>
                  <a:schemeClr val="lt1"/>
                </a:solidFill>
              </a:rPr>
              <a:t>Szybka instrukcja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"/>
          <p:cNvSpPr txBox="1"/>
          <p:nvPr>
            <p:ph type="title"/>
          </p:nvPr>
        </p:nvSpPr>
        <p:spPr>
          <a:xfrm>
            <a:off x="396000" y="814335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Instrukcja instalacji aplikacji RESQL na smartfonie ucznia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grpSp>
        <p:nvGrpSpPr>
          <p:cNvPr id="497" name="Google Shape;497;p8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498" name="Google Shape;498;p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99" name="Google Shape;499;p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rysowanie, clipart, ilustracja, szkic&#10;&#10;Opis wygenerowany automatycznie" id="506" name="Google Shape;5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9989" y="2208720"/>
            <a:ext cx="1957840" cy="434972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"/>
          <p:cNvSpPr txBox="1"/>
          <p:nvPr/>
        </p:nvSpPr>
        <p:spPr>
          <a:xfrm>
            <a:off x="392127" y="1560513"/>
            <a:ext cx="6658378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na swoich telefonach instalują aplikację RESQL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służącą do anonimowej komunikacji z interwentami.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Wymagania minimalne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dla aplikacji to system operacyjny: Android 8 lub późniejszy oraz IOS 12 lub późniejszy.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Aplikacja będzie wymagała dostępu do kamery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oraz galerii zdjęć.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1726" y="3470565"/>
            <a:ext cx="340542" cy="3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125" y="1808018"/>
            <a:ext cx="2752137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2023-11-14T06:23:05Z</dcterms:created>
  <dc:creator>Małgorzata Wójcik</dc:creator>
</cp:coreProperties>
</file>